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  <p:sldId id="259" r:id="rId8"/>
    <p:sldId id="261" r:id="rId9"/>
    <p:sldId id="263" r:id="rId10"/>
    <p:sldId id="264" r:id="rId11"/>
    <p:sldId id="267" r:id="rId1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D31"/>
    <a:srgbClr val="1A1A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F6E270-85D5-4C65-B37B-CAFF2419B15C}" v="2" dt="2025-12-11T09:44:04.9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8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40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in Somers" userId="970ba7d5-c0c2-483f-9003-a513324cadf5" providerId="ADAL" clId="{F424B06E-2109-47A9-B78A-C5E75C0E64F8}"/>
    <pc:docChg chg="modSld">
      <pc:chgData name="Robin Somers" userId="970ba7d5-c0c2-483f-9003-a513324cadf5" providerId="ADAL" clId="{F424B06E-2109-47A9-B78A-C5E75C0E64F8}" dt="2025-12-11T09:44:04.938" v="1" actId="20577"/>
      <pc:docMkLst>
        <pc:docMk/>
      </pc:docMkLst>
      <pc:sldChg chg="modSp">
        <pc:chgData name="Robin Somers" userId="970ba7d5-c0c2-483f-9003-a513324cadf5" providerId="ADAL" clId="{F424B06E-2109-47A9-B78A-C5E75C0E64F8}" dt="2025-12-11T09:44:04.938" v="1" actId="20577"/>
        <pc:sldMkLst>
          <pc:docMk/>
          <pc:sldMk cId="3932298962" sldId="264"/>
        </pc:sldMkLst>
        <pc:spChg chg="mod">
          <ac:chgData name="Robin Somers" userId="970ba7d5-c0c2-483f-9003-a513324cadf5" providerId="ADAL" clId="{F424B06E-2109-47A9-B78A-C5E75C0E64F8}" dt="2025-12-11T09:44:04.938" v="1" actId="20577"/>
          <ac:spMkLst>
            <pc:docMk/>
            <pc:sldMk cId="3932298962" sldId="264"/>
            <ac:spMk id="3" creationId="{A732021E-42CE-4FF9-A8CB-536DB9F22A43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978" y="2130426"/>
            <a:ext cx="7774425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957" y="3886200"/>
            <a:ext cx="6402467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620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32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31127" y="274639"/>
            <a:ext cx="205793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319" y="274639"/>
            <a:ext cx="6021368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391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172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501" y="4406901"/>
            <a:ext cx="7774425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501" y="2906713"/>
            <a:ext cx="7774425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320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319" y="1600201"/>
            <a:ext cx="403965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9411" y="1600201"/>
            <a:ext cx="4039652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782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319" y="1535113"/>
            <a:ext cx="404124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319" y="2174875"/>
            <a:ext cx="404124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6235" y="1535113"/>
            <a:ext cx="404282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6235" y="2174875"/>
            <a:ext cx="404282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321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422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129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319" y="273050"/>
            <a:ext cx="3009097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981" y="273051"/>
            <a:ext cx="511308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319" y="1435101"/>
            <a:ext cx="3009097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508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755" y="4800600"/>
            <a:ext cx="548782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755" y="612775"/>
            <a:ext cx="548782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755" y="5367338"/>
            <a:ext cx="548782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01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319" y="274638"/>
            <a:ext cx="823174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319" y="1600201"/>
            <a:ext cx="8231744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319" y="6356351"/>
            <a:ext cx="2134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5014" y="6356351"/>
            <a:ext cx="2896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4907" y="6356351"/>
            <a:ext cx="2134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085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file:///C:\Users\RobinSchool\Stichting%20Hogeschool%20Utrecht\MNLE%20Imagine%20Project%20-%20Documents\DataProgram\Program's\mijn_grafiek.html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file:///C:\Users\RobinSchool\Stichting%20Hogeschool%20Utrecht\MNLE%20Imagine%20Project%20-%20Documents\DataProgram\Program's\mijn_grafiek.html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1078374"/>
            <a:ext cx="7772400" cy="1470025"/>
          </a:xfrm>
        </p:spPr>
        <p:txBody>
          <a:bodyPr/>
          <a:lstStyle/>
          <a:p>
            <a:r>
              <a:rPr lang="en-US" sz="8000" b="1" dirty="0">
                <a:solidFill>
                  <a:srgbClr val="4ECCA3"/>
                </a:solidFill>
              </a:rPr>
              <a:t>P</a:t>
            </a:r>
            <a:r>
              <a:rPr lang="en-US" b="1" dirty="0">
                <a:solidFill>
                  <a:srgbClr val="4ECCA3"/>
                </a:solidFill>
              </a:rPr>
              <a:t>atient </a:t>
            </a:r>
            <a:r>
              <a:rPr lang="en-US" sz="8000" b="1" dirty="0">
                <a:solidFill>
                  <a:srgbClr val="4ECCA3"/>
                </a:solidFill>
              </a:rPr>
              <a:t>P</a:t>
            </a:r>
            <a:r>
              <a:rPr lang="en-US" b="1" dirty="0">
                <a:solidFill>
                  <a:srgbClr val="4ECCA3"/>
                </a:solidFill>
              </a:rPr>
              <a:t>ositioning </a:t>
            </a:r>
            <a:r>
              <a:rPr lang="en-US" sz="8000" b="1" dirty="0">
                <a:solidFill>
                  <a:srgbClr val="4ECCA3"/>
                </a:solidFill>
              </a:rPr>
              <a:t>S</a:t>
            </a:r>
            <a:r>
              <a:rPr lang="en-US" b="1" dirty="0">
                <a:solidFill>
                  <a:srgbClr val="4ECCA3"/>
                </a:solidFill>
              </a:rPr>
              <a:t>ystem</a:t>
            </a:r>
            <a:endParaRPr b="1" dirty="0">
              <a:solidFill>
                <a:srgbClr val="4ECCA3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3188" y="3099619"/>
            <a:ext cx="9886335" cy="1752600"/>
          </a:xfrm>
        </p:spPr>
        <p:txBody>
          <a:bodyPr/>
          <a:lstStyle/>
          <a:p>
            <a:r>
              <a:rPr sz="2800">
                <a:solidFill>
                  <a:srgbClr val="E0E0E0"/>
                </a:solidFill>
              </a:rPr>
              <a:t>Replacing Laser Systems in MRI, CT, &amp; LINAC Environments</a:t>
            </a:r>
            <a:endParaRPr lang="en-NL" sz="2800">
              <a:solidFill>
                <a:srgbClr val="E0E0E0"/>
              </a:solidFill>
            </a:endParaRPr>
          </a:p>
          <a:p>
            <a:endParaRPr lang="en-NL" sz="2800">
              <a:solidFill>
                <a:srgbClr val="E0E0E0"/>
              </a:solidFill>
            </a:endParaRPr>
          </a:p>
          <a:p>
            <a:r>
              <a:rPr lang="en-US" sz="2800">
                <a:solidFill>
                  <a:srgbClr val="E0E0E0"/>
                </a:solidFill>
              </a:rPr>
              <a:t>A Universal Point Cloud Approach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66C00E-4EE0-0AD4-F4C3-C4A8316AC1E2}"/>
              </a:ext>
            </a:extLst>
          </p:cNvPr>
          <p:cNvSpPr txBox="1"/>
          <p:nvPr/>
        </p:nvSpPr>
        <p:spPr>
          <a:xfrm>
            <a:off x="1589" y="6488668"/>
            <a:ext cx="12188825" cy="369332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 defTabSz="457200"/>
            <a:r>
              <a:rPr lang="en-US" b="1">
                <a:solidFill>
                  <a:prstClr val="white"/>
                </a:solidFill>
                <a:latin typeface="Calibri"/>
              </a:rPr>
              <a:t>Authors:</a:t>
            </a:r>
            <a:r>
              <a:rPr lang="en-US">
                <a:solidFill>
                  <a:prstClr val="white"/>
                </a:solidFill>
                <a:latin typeface="Calibri"/>
              </a:rPr>
              <a:t> Robin Somers - Patrick Koekkoek - </a:t>
            </a:r>
            <a:r>
              <a:rPr lang="en-US" err="1">
                <a:solidFill>
                  <a:prstClr val="white"/>
                </a:solidFill>
                <a:latin typeface="Calibri"/>
              </a:rPr>
              <a:t>Vijani</a:t>
            </a:r>
            <a:r>
              <a:rPr lang="en-US">
                <a:solidFill>
                  <a:prstClr val="white"/>
                </a:solidFill>
                <a:latin typeface="Calibri"/>
              </a:rPr>
              <a:t> </a:t>
            </a:r>
            <a:r>
              <a:rPr lang="en-US" err="1">
                <a:solidFill>
                  <a:prstClr val="white"/>
                </a:solidFill>
                <a:latin typeface="Calibri"/>
              </a:rPr>
              <a:t>Alenthuge</a:t>
            </a:r>
            <a:r>
              <a:rPr lang="en-US">
                <a:solidFill>
                  <a:prstClr val="white"/>
                </a:solidFill>
                <a:latin typeface="Calibri"/>
              </a:rPr>
              <a:t> - Abdullah </a:t>
            </a:r>
            <a:r>
              <a:rPr lang="en-US" err="1">
                <a:solidFill>
                  <a:prstClr val="white"/>
                </a:solidFill>
                <a:latin typeface="Calibri"/>
              </a:rPr>
              <a:t>Türkkani</a:t>
            </a:r>
            <a:r>
              <a:rPr lang="en-US">
                <a:solidFill>
                  <a:prstClr val="white"/>
                </a:solidFill>
                <a:latin typeface="Calibri"/>
              </a:rPr>
              <a:t> - Wadea Ai-</a:t>
            </a:r>
            <a:r>
              <a:rPr lang="en-US" err="1">
                <a:solidFill>
                  <a:prstClr val="white"/>
                </a:solidFill>
                <a:latin typeface="Calibri"/>
              </a:rPr>
              <a:t>Wossabi</a:t>
            </a:r>
            <a:endParaRPr lang="en-US">
              <a:solidFill>
                <a:prstClr val="white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FFD758-4584-C3C0-ADC0-A5F1A471D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8E1E3-1AD7-46D6-488E-B9A4AC091C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509" y="311728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solidFill>
                  <a:srgbClr val="4ECCA3"/>
                </a:solidFill>
              </a:rPr>
              <a:t>The Universal Approach</a:t>
            </a:r>
            <a:endParaRPr sz="3600" b="1" dirty="0">
              <a:solidFill>
                <a:srgbClr val="4ECCA3"/>
              </a:solidFill>
            </a:endParaRPr>
          </a:p>
        </p:txBody>
      </p:sp>
      <p:sp>
        <p:nvSpPr>
          <p:cNvPr id="24" name="AutoShape 2" descr="Image of ">
            <a:extLst>
              <a:ext uri="{FF2B5EF4-FFF2-40B4-BE49-F238E27FC236}">
                <a16:creationId xmlns:a16="http://schemas.microsoft.com/office/drawing/2014/main" id="{CA716948-F7EE-9075-F852-BC859F3D95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2013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NL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9B478D0-57F2-7B4C-D7AA-E382F379DC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227" y="3276600"/>
            <a:ext cx="3472564" cy="189566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CB365CA-0938-5BAF-17F2-40FAD10FF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8131" y="3276600"/>
            <a:ext cx="3472564" cy="189566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0C23C51-C240-1F82-036B-46AE6EB9E4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7035" y="3276600"/>
            <a:ext cx="3472564" cy="189566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E4C0089-CFAA-9C10-1688-34AF7C5D7499}"/>
              </a:ext>
            </a:extLst>
          </p:cNvPr>
          <p:cNvSpPr txBox="1"/>
          <p:nvPr/>
        </p:nvSpPr>
        <p:spPr>
          <a:xfrm>
            <a:off x="439227" y="2785730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2800" b="1" dirty="0">
                <a:solidFill>
                  <a:srgbClr val="E0E0E0"/>
                </a:solidFill>
              </a:rPr>
              <a:t>Sensor Unit </a:t>
            </a:r>
            <a:endParaRPr lang="en-NL" sz="2800" b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C053369-E51A-368B-7383-D94B9ABE48EE}"/>
              </a:ext>
            </a:extLst>
          </p:cNvPr>
          <p:cNvSpPr txBox="1"/>
          <p:nvPr/>
        </p:nvSpPr>
        <p:spPr>
          <a:xfrm>
            <a:off x="4358131" y="2785730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2800" b="1" dirty="0">
                <a:solidFill>
                  <a:srgbClr val="E0E0E0"/>
                </a:solidFill>
              </a:rPr>
              <a:t>PSU</a:t>
            </a:r>
            <a:endParaRPr lang="en-NL" sz="2800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AAB71A6-18EE-280C-26BF-C0A507AEA8C0}"/>
              </a:ext>
            </a:extLst>
          </p:cNvPr>
          <p:cNvSpPr txBox="1"/>
          <p:nvPr/>
        </p:nvSpPr>
        <p:spPr>
          <a:xfrm>
            <a:off x="8277035" y="2785730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sz="2800" b="1" dirty="0">
                <a:solidFill>
                  <a:srgbClr val="E0E0E0"/>
                </a:solidFill>
              </a:rPr>
              <a:t>HMI</a:t>
            </a:r>
            <a:endParaRPr lang="en-NL" sz="2800" b="1" dirty="0"/>
          </a:p>
        </p:txBody>
      </p:sp>
    </p:spTree>
    <p:extLst>
      <p:ext uri="{BB962C8B-B14F-4D97-AF65-F5344CB8AC3E}">
        <p14:creationId xmlns:p14="http://schemas.microsoft.com/office/powerpoint/2010/main" val="1311494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79EC7A-C90A-C3E8-4605-0DC0185B1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1911E-B9A2-BCD4-859D-544574607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509" y="311728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solidFill>
                  <a:srgbClr val="4ECCA3"/>
                </a:solidFill>
              </a:rPr>
              <a:t>The Unknowns</a:t>
            </a:r>
            <a:endParaRPr sz="3600" b="1" dirty="0">
              <a:solidFill>
                <a:srgbClr val="4ECCA3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F2CA2-63AF-9C01-BA87-00C2B424346F}"/>
              </a:ext>
            </a:extLst>
          </p:cNvPr>
          <p:cNvSpPr txBox="1"/>
          <p:nvPr/>
        </p:nvSpPr>
        <p:spPr>
          <a:xfrm>
            <a:off x="1522163" y="2137252"/>
            <a:ext cx="702595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Data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bg1"/>
                </a:solidFill>
              </a:rPr>
              <a:t>Uniformity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Density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9B0764-E9EF-3102-F9B3-55E08203F759}"/>
              </a:ext>
            </a:extLst>
          </p:cNvPr>
          <p:cNvSpPr txBox="1"/>
          <p:nvPr/>
        </p:nvSpPr>
        <p:spPr>
          <a:xfrm>
            <a:off x="6982690" y="2137252"/>
            <a:ext cx="702595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Algorithm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Accuracy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 dirty="0">
                <a:solidFill>
                  <a:schemeClr val="bg1"/>
                </a:solidFill>
              </a:rPr>
              <a:t>Robustness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1347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2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366CC7-5414-A890-5AE9-29FDD77713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0CA30-B924-9BDB-2AB5-D62822E17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509" y="311728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solidFill>
                  <a:srgbClr val="4ECCA3"/>
                </a:solidFill>
              </a:rPr>
              <a:t>The Software</a:t>
            </a:r>
            <a:endParaRPr sz="3600" b="1" dirty="0">
              <a:solidFill>
                <a:srgbClr val="4ECCA3"/>
              </a:solidFill>
            </a:endParaRPr>
          </a:p>
        </p:txBody>
      </p:sp>
      <p:pic>
        <p:nvPicPr>
          <p:cNvPr id="10" name="Picture 9" descr="A diagram of a system&#10;&#10;AI-generated content may be incorrect.">
            <a:extLst>
              <a:ext uri="{FF2B5EF4-FFF2-40B4-BE49-F238E27FC236}">
                <a16:creationId xmlns:a16="http://schemas.microsoft.com/office/drawing/2014/main" id="{8E718C3F-3ED6-11C8-9B10-07EFC6AC04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558" t="26694" r="558" b="21108"/>
          <a:stretch>
            <a:fillRect/>
          </a:stretch>
        </p:blipFill>
        <p:spPr>
          <a:xfrm>
            <a:off x="778823" y="2140573"/>
            <a:ext cx="11154742" cy="3178628"/>
          </a:xfrm>
          <a:prstGeom prst="rect">
            <a:avLst/>
          </a:prstGeom>
          <a:effectLst>
            <a:softEdge rad="203200"/>
          </a:effectLst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7E5F5D3-C3DB-1041-BDC2-A76C3A7762E4}"/>
              </a:ext>
            </a:extLst>
          </p:cNvPr>
          <p:cNvSpPr/>
          <p:nvPr/>
        </p:nvSpPr>
        <p:spPr>
          <a:xfrm>
            <a:off x="3632796" y="1940717"/>
            <a:ext cx="2723398" cy="357833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21198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59B3A0-DC83-B6F5-AC85-8139AE7118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0D82B-264B-3A84-DA0B-6997368C6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509" y="311728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solidFill>
                  <a:srgbClr val="4ECCA3"/>
                </a:solidFill>
              </a:rPr>
              <a:t>Predicting?</a:t>
            </a:r>
            <a:endParaRPr sz="3600" b="1" dirty="0">
              <a:solidFill>
                <a:srgbClr val="4ECCA3"/>
              </a:solidFill>
            </a:endParaRPr>
          </a:p>
        </p:txBody>
      </p:sp>
      <p:pic>
        <p:nvPicPr>
          <p:cNvPr id="5" name="Picture 4" descr="A white cubes with dots&#10;&#10;AI-generated content may be incorrect.">
            <a:hlinkClick r:id="rId2" action="ppaction://hlinkfile"/>
            <a:extLst>
              <a:ext uri="{FF2B5EF4-FFF2-40B4-BE49-F238E27FC236}">
                <a16:creationId xmlns:a16="http://schemas.microsoft.com/office/drawing/2014/main" id="{97768D04-E651-D760-953A-6F0614F67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146" y="1629359"/>
            <a:ext cx="7744906" cy="4677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651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93F7B-61D8-DFE7-13EF-E4F98AC55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9413C13-028D-29E2-6F74-0B8D772CFF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8" t="197" r="8196" b="-197"/>
          <a:stretch>
            <a:fillRect/>
          </a:stretch>
        </p:blipFill>
        <p:spPr>
          <a:xfrm>
            <a:off x="1774371" y="880415"/>
            <a:ext cx="9350828" cy="5977585"/>
          </a:xfrm>
          <a:prstGeom prst="rect">
            <a:avLst/>
          </a:prstGeom>
          <a:effectLst>
            <a:softEdge rad="889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344FE4-E2F5-ADEA-2EE0-4CE60967B1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509" y="311728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solidFill>
                  <a:srgbClr val="4ECCA3"/>
                </a:solidFill>
              </a:rPr>
              <a:t>The Approach</a:t>
            </a:r>
            <a:endParaRPr sz="3600" b="1" dirty="0">
              <a:solidFill>
                <a:srgbClr val="4ECCA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353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4E157-E3E1-2E8F-B198-1E3D075CD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75EA2-3DD4-27E7-09AE-0A1A88F46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509" y="311728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>
                <a:solidFill>
                  <a:srgbClr val="4ECCA3"/>
                </a:solidFill>
              </a:rPr>
              <a:t>The Data</a:t>
            </a:r>
            <a:endParaRPr sz="3600" b="1" dirty="0">
              <a:solidFill>
                <a:srgbClr val="4ECCA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32021E-42CE-4FF9-A8CB-536DB9F22A43}"/>
              </a:ext>
            </a:extLst>
          </p:cNvPr>
          <p:cNvSpPr txBox="1"/>
          <p:nvPr/>
        </p:nvSpPr>
        <p:spPr>
          <a:xfrm>
            <a:off x="705733" y="2256995"/>
            <a:ext cx="702595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Blender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 err="1">
                <a:solidFill>
                  <a:schemeClr val="bg1"/>
                </a:solidFill>
              </a:rPr>
              <a:t>CloudCompare</a:t>
            </a:r>
            <a:r>
              <a:rPr lang="en-US" sz="2800" b="1" dirty="0">
                <a:solidFill>
                  <a:schemeClr val="bg1"/>
                </a:solidFill>
              </a:rPr>
              <a:t> (checking)</a:t>
            </a:r>
          </a:p>
        </p:txBody>
      </p:sp>
      <p:pic>
        <p:nvPicPr>
          <p:cNvPr id="5" name="Picture 4" descr="A screenshot of a computer game&#10;&#10;AI-generated content may be incorrect.">
            <a:extLst>
              <a:ext uri="{FF2B5EF4-FFF2-40B4-BE49-F238E27FC236}">
                <a16:creationId xmlns:a16="http://schemas.microsoft.com/office/drawing/2014/main" id="{92D438FC-1969-CDB3-6014-5379C50EAF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643" y="204079"/>
            <a:ext cx="6662796" cy="4872169"/>
          </a:xfrm>
          <a:prstGeom prst="rect">
            <a:avLst/>
          </a:prstGeom>
        </p:spPr>
      </p:pic>
      <p:pic>
        <p:nvPicPr>
          <p:cNvPr id="8" name="Picture 7" descr="A graph of a graph&#10;&#10;AI-generated content may be incorrect.">
            <a:extLst>
              <a:ext uri="{FF2B5EF4-FFF2-40B4-BE49-F238E27FC236}">
                <a16:creationId xmlns:a16="http://schemas.microsoft.com/office/drawing/2014/main" id="{9301E46A-5A78-8B7F-5E30-0DE56BA9EA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643" y="1922534"/>
            <a:ext cx="6662796" cy="3361276"/>
          </a:xfrm>
          <a:prstGeom prst="rect">
            <a:avLst/>
          </a:prstGeom>
        </p:spPr>
      </p:pic>
      <p:pic>
        <p:nvPicPr>
          <p:cNvPr id="6" name="Picture 5" descr="A white cubes with dots&#10;&#10;AI-generated content may be incorrect.">
            <a:hlinkClick r:id="rId4" action="ppaction://hlinkfile"/>
            <a:extLst>
              <a:ext uri="{FF2B5EF4-FFF2-40B4-BE49-F238E27FC236}">
                <a16:creationId xmlns:a16="http://schemas.microsoft.com/office/drawing/2014/main" id="{B2FDA9B5-2D8A-52A5-0D12-F2917A6C3E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2643" y="2770800"/>
            <a:ext cx="6662796" cy="402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298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274638"/>
            <a:ext cx="11203577" cy="1143000"/>
          </a:xfrm>
        </p:spPr>
        <p:txBody>
          <a:bodyPr/>
          <a:lstStyle/>
          <a:p>
            <a:r>
              <a:rPr b="1">
                <a:solidFill>
                  <a:srgbClr val="4ECCA3"/>
                </a:solidFill>
              </a:rPr>
              <a:t>Thank You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71369" y="2743200"/>
            <a:ext cx="7621958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800">
                <a:solidFill>
                  <a:srgbClr val="E0E0E0"/>
                </a:solidFill>
              </a:rPr>
              <a:t>Towards tattoo-less, automated patient positioning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23A5F209A89D4CB19EEA099B551A17" ma:contentTypeVersion="11" ma:contentTypeDescription="Een nieuw document maken." ma:contentTypeScope="" ma:versionID="5ba7e2c49604ad2aacf59e322a0e5b40">
  <xsd:schema xmlns:xsd="http://www.w3.org/2001/XMLSchema" xmlns:xs="http://www.w3.org/2001/XMLSchema" xmlns:p="http://schemas.microsoft.com/office/2006/metadata/properties" xmlns:ns2="6864db5e-2ba5-43d3-9971-5f9c69543783" xmlns:ns3="1fc8c048-acb1-4bfa-b76d-dd24d91bfa45" targetNamespace="http://schemas.microsoft.com/office/2006/metadata/properties" ma:root="true" ma:fieldsID="5edadd417e35215af7f90dbc30d99088" ns2:_="" ns3:_="">
    <xsd:import namespace="6864db5e-2ba5-43d3-9971-5f9c69543783"/>
    <xsd:import namespace="1fc8c048-acb1-4bfa-b76d-dd24d91bfa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64db5e-2ba5-43d3-9971-5f9c6954378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Afbeeldingtags" ma:readOnly="false" ma:fieldId="{5cf76f15-5ced-4ddc-b409-7134ff3c332f}" ma:taxonomyMulti="true" ma:sspId="9115ee84-c194-4add-8ddb-ad54b768e1e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c8c048-acb1-4bfa-b76d-dd24d91bfa4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ba99b882-d42f-434b-8492-c9cd52388d8d}" ma:internalName="TaxCatchAll" ma:showField="CatchAllData" ma:web="1fc8c048-acb1-4bfa-b76d-dd24d91bfa4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fc8c048-acb1-4bfa-b76d-dd24d91bfa45" xsi:nil="true"/>
    <lcf76f155ced4ddcb4097134ff3c332f xmlns="6864db5e-2ba5-43d3-9971-5f9c6954378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707F0F0-2EB2-4790-BA32-F40CB687A8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864db5e-2ba5-43d3-9971-5f9c69543783"/>
    <ds:schemaRef ds:uri="1fc8c048-acb1-4bfa-b76d-dd24d91bfa4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CE21BD4-DD45-46D6-B2A8-95834249F73F}">
  <ds:schemaRefs>
    <ds:schemaRef ds:uri="http://purl.org/dc/elements/1.1/"/>
    <ds:schemaRef ds:uri="http://www.w3.org/XML/1998/namespace"/>
    <ds:schemaRef ds:uri="6864db5e-2ba5-43d3-9971-5f9c69543783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1fc8c048-acb1-4bfa-b76d-dd24d91bfa45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A915CC26-CE81-47BD-8C9A-9B4974C4158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77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1_Office Theme</vt:lpstr>
      <vt:lpstr>Patient Positioning System</vt:lpstr>
      <vt:lpstr>The Universal Approach</vt:lpstr>
      <vt:lpstr>The Unknowns</vt:lpstr>
      <vt:lpstr>The Software</vt:lpstr>
      <vt:lpstr>Predicting?</vt:lpstr>
      <vt:lpstr>The Approach</vt:lpstr>
      <vt:lpstr>The Data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Robin Somers</dc:creator>
  <cp:lastModifiedBy>Robin Somers</cp:lastModifiedBy>
  <cp:revision>1</cp:revision>
  <dcterms:created xsi:type="dcterms:W3CDTF">2025-12-10T20:56:37Z</dcterms:created>
  <dcterms:modified xsi:type="dcterms:W3CDTF">2025-12-11T09:44:15Z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0x0101003423A5F209A89D4CB19EEA099B551A17</vt:lpwstr>
  </property>
  <property fmtid="{D5CDD505-2E9C-101B-9397-08002B2CF9AE}" pid="3" name="MediaServiceImageTags">
    <vt:lpwstr/>
  </property>
</Properties>
</file>

<file path=docProps/thumbnail.jpeg>
</file>